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</p:sldMasterIdLst>
  <p:notesMasterIdLst>
    <p:notesMasterId r:id="rId10"/>
  </p:notesMasterIdLst>
  <p:handoutMasterIdLst>
    <p:handoutMasterId r:id="rId11"/>
  </p:handoutMasterIdLst>
  <p:sldIdLst>
    <p:sldId id="256" r:id="rId4"/>
    <p:sldId id="261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1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5EF698-A420-054B-B4CE-724089F95898}" type="datetimeFigureOut">
              <a:rPr lang="en-US"/>
              <a:pPr>
                <a:defRPr/>
              </a:pPr>
              <a:t>11/05/17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B16184-6E0C-E740-A7D6-AA2ECEC79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2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86485F3-9F8A-5644-B463-D0FD2C061987}" type="datetimeFigureOut">
              <a:rPr lang="en-US"/>
              <a:pPr>
                <a:defRPr/>
              </a:pPr>
              <a:t>11/05/17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5D757B4-6008-C74A-8A69-67BCA3ABB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A00AB316-25E6-D348-8C0E-9E5D14660109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4B9F7-2E23-914D-A048-7BCF1A9A4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703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D0996-523A-BB43-AA51-B20EBC0CF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4028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90700" cy="61261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61261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268D-FF7B-D541-9B2B-38A87EA35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4226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FFB7-AE1D-064F-B748-50BDDCE7A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809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2ADB8-D364-3C4C-B55B-FFB42876A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332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B012D-60CA-584A-9F30-81116E43A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8347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4200" cy="3640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731838"/>
            <a:ext cx="3124200" cy="3640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D71E-40AA-7343-9619-0074ED07A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2393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ABB93-87A6-0B4B-8150-DBE3476BD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232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2A3D-7CF7-5A41-94B6-E4C4AC846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9553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0F54-2D40-5B43-8DC1-ED1EC54FE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24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7E85-B515-7942-B97C-6E9B5683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0101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6A67-1EFF-6E4D-B02E-BA2B9708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7117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rebuchet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54F09-288F-084A-8261-E69A81902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1324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78CA6-9109-AE45-878A-93E49CD90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817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90700" cy="61261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61261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3348-7486-974B-AE56-2778BAA2B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4136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8F99-1040-4F46-8F1B-AD0960728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030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2C033-463A-AA42-AC4E-12EBCAE5F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3242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6333-A89F-374B-826C-9453B437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484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4200" cy="3640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731838"/>
            <a:ext cx="3124200" cy="3640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A3E0D-2AF9-5A4D-B19B-68C3EF836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440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224F-D9B8-0744-AF22-4B7E2B692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7948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48214-494B-6A40-9207-E471F5AC8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842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3C3FA-94A7-634A-BEA1-15E78D90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884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C922-A4BF-B84E-8EF5-73FE779C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890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C90B3-4DEF-A34D-ABDB-3F9B5B5D5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5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rebuchet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D7FC-5E10-174A-BAF7-F35BC1BA9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4645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20E73-4C58-BB43-BA2D-E998F87B0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554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90700" cy="61261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61261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436F-9DA5-8B41-B570-F72811087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181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4200" cy="3640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731838"/>
            <a:ext cx="3124200" cy="3640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E90C-DD45-944B-988F-8F1868D56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1498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D4D4-C3E6-D640-BA4F-CAC11A540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2090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C624-77E2-1449-B10C-08994CBDA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288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5BFB-CDA1-EC44-A142-7B4823ACD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93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3C3D-C9C9-2A49-B908-4F8D91107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2491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rebuchet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C0508-BE20-E745-9A9A-5B01EA3D5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6135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5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563"/>
            <a:ext cx="91440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C5D1D7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C5D1D7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317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5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19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ebuchet MS Bold" charset="0"/>
              </a:rPr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40080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ebuchet MS" charset="0"/>
              </a:rPr>
              <a:t>Click to edit Master text styles</a:t>
            </a:r>
          </a:p>
          <a:p>
            <a:pPr lvl="1"/>
            <a:r>
              <a:rPr lang="en-US">
                <a:sym typeface="Trebuchet MS" charset="0"/>
              </a:rPr>
              <a:t>Second level</a:t>
            </a:r>
          </a:p>
          <a:p>
            <a:pPr lvl="2"/>
            <a:r>
              <a:rPr lang="en-US">
                <a:sym typeface="Trebuchet MS" charset="0"/>
              </a:rPr>
              <a:t>Third level</a:t>
            </a:r>
          </a:p>
          <a:p>
            <a:pPr lvl="3"/>
            <a:r>
              <a:rPr lang="en-US">
                <a:sym typeface="Trebuchet MS" charset="0"/>
              </a:rPr>
              <a:t>Fourth level</a:t>
            </a:r>
          </a:p>
          <a:p>
            <a:pPr lvl="4"/>
            <a:r>
              <a:rPr lang="en-US">
                <a:sym typeface="Trebuchet MS" charset="0"/>
              </a:rPr>
              <a:t>Fifth level</a:t>
            </a:r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581525" y="6215063"/>
            <a:ext cx="2825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D515E1C-668F-C640-9030-A3E2DFC3F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67544" y="332656"/>
            <a:ext cx="1944216" cy="1413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hf hdr="0" ftr="0" dt="0"/>
  <p:txStyles>
    <p:titleStyle>
      <a:lvl1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+mj-lt"/>
          <a:ea typeface="+mj-ea"/>
          <a:cs typeface="+mj-cs"/>
          <a:sym typeface="Trebuchet MS Bold" charset="0"/>
        </a:defRPr>
      </a:lvl1pPr>
      <a:lvl2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2pPr>
      <a:lvl3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3pPr>
      <a:lvl4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4pPr>
      <a:lvl5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5pPr>
      <a:lvl6pPr marL="8159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6pPr>
      <a:lvl7pPr marL="12731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7pPr>
      <a:lvl8pPr marL="17303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8pPr>
      <a:lvl9pPr marL="21875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9pPr>
    </p:titleStyle>
    <p:bodyStyle>
      <a:lvl1pPr marL="217488" indent="-182563" algn="l" rtl="0" eaLnBrk="0" fontAlgn="base" hangingPunct="0">
        <a:spcBef>
          <a:spcPts val="5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22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1pPr>
      <a:lvl2pPr marL="485775" indent="-182563" algn="l" rtl="0" eaLnBrk="0" fontAlgn="base" hangingPunct="0">
        <a:spcBef>
          <a:spcPts val="5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20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2pPr>
      <a:lvl3pPr marL="760413" indent="-182563" algn="l" rtl="0" eaLnBrk="0" fontAlgn="base" hangingPunct="0">
        <a:spcBef>
          <a:spcPts val="4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3pPr>
      <a:lvl4pPr marL="1035050" indent="-182563" algn="l" rtl="0" eaLnBrk="0" fontAlgn="base" hangingPunct="0">
        <a:spcBef>
          <a:spcPts val="4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6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4pPr>
      <a:lvl5pPr marL="1327150" indent="-182563" algn="l" rtl="0" eaLnBrk="0" fontAlgn="base" hangingPunct="0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5pPr>
      <a:lvl6pPr marL="17843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6pPr>
      <a:lvl7pPr marL="22415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7pPr>
      <a:lvl8pPr marL="26987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8pPr>
      <a:lvl9pPr marL="31559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8575"/>
            <a:ext cx="91440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C5D1D7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C5D1D7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605" name="Picture 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5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563"/>
            <a:ext cx="91440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7"/>
          <p:cNvSpPr>
            <a:spLocks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C5D1D7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C5D1D7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609" name="Picture 8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5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19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ebuchet MS Bold" charset="0"/>
              </a:rPr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40080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ebuchet MS" charset="0"/>
              </a:rPr>
              <a:t>Click to edit Master text styles</a:t>
            </a:r>
          </a:p>
          <a:p>
            <a:pPr lvl="1"/>
            <a:r>
              <a:rPr lang="en-US">
                <a:sym typeface="Trebuchet MS" charset="0"/>
              </a:rPr>
              <a:t>Second level</a:t>
            </a:r>
          </a:p>
          <a:p>
            <a:pPr lvl="2"/>
            <a:r>
              <a:rPr lang="en-US">
                <a:sym typeface="Trebuchet MS" charset="0"/>
              </a:rPr>
              <a:t>Third level</a:t>
            </a:r>
          </a:p>
          <a:p>
            <a:pPr lvl="3"/>
            <a:r>
              <a:rPr lang="en-US">
                <a:sym typeface="Trebuchet MS" charset="0"/>
              </a:rPr>
              <a:t>Fourth level</a:t>
            </a:r>
          </a:p>
          <a:p>
            <a:pPr lvl="4"/>
            <a:r>
              <a:rPr lang="en-US">
                <a:sym typeface="Trebuchet MS" charset="0"/>
              </a:rPr>
              <a:t>Fifth level</a:t>
            </a:r>
          </a:p>
        </p:txBody>
      </p:sp>
      <p:sp>
        <p:nvSpPr>
          <p:cNvPr id="3083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581525" y="6215063"/>
            <a:ext cx="2825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5855B55-7FD5-B845-AE15-D6D94C176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hf hdr="0" ftr="0" dt="0"/>
  <p:txStyles>
    <p:titleStyle>
      <a:lvl1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+mj-lt"/>
          <a:ea typeface="+mj-ea"/>
          <a:cs typeface="+mj-cs"/>
          <a:sym typeface="Trebuchet MS Bold" charset="0"/>
        </a:defRPr>
      </a:lvl1pPr>
      <a:lvl2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2pPr>
      <a:lvl3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3pPr>
      <a:lvl4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4pPr>
      <a:lvl5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5pPr>
      <a:lvl6pPr marL="8159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6pPr>
      <a:lvl7pPr marL="12731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7pPr>
      <a:lvl8pPr marL="17303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8pPr>
      <a:lvl9pPr marL="21875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9pPr>
    </p:titleStyle>
    <p:bodyStyle>
      <a:lvl1pPr marL="217488" indent="-182563" algn="l" rtl="0" eaLnBrk="0" fontAlgn="base" hangingPunct="0">
        <a:spcBef>
          <a:spcPts val="5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22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1pPr>
      <a:lvl2pPr marL="485775" indent="-182563" algn="l" rtl="0" eaLnBrk="0" fontAlgn="base" hangingPunct="0">
        <a:spcBef>
          <a:spcPts val="5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20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2pPr>
      <a:lvl3pPr marL="760413" indent="-182563" algn="l" rtl="0" eaLnBrk="0" fontAlgn="base" hangingPunct="0">
        <a:spcBef>
          <a:spcPts val="4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3pPr>
      <a:lvl4pPr marL="1035050" indent="-182563" algn="l" rtl="0" eaLnBrk="0" fontAlgn="base" hangingPunct="0">
        <a:spcBef>
          <a:spcPts val="4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6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4pPr>
      <a:lvl5pPr marL="1327150" indent="-182563" algn="l" rtl="0" eaLnBrk="0" fontAlgn="base" hangingPunct="0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5pPr>
      <a:lvl6pPr marL="17843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6pPr>
      <a:lvl7pPr marL="22415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7pPr>
      <a:lvl8pPr marL="26987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8pPr>
      <a:lvl9pPr marL="31559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563"/>
            <a:ext cx="91440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C5D1D7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C5D1D7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7893" name="Picture 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5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19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ebuchet MS Bold" charset="0"/>
              </a:rPr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40080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ebuchet MS" charset="0"/>
              </a:rPr>
              <a:t>Click to edit Master text styles</a:t>
            </a:r>
          </a:p>
          <a:p>
            <a:pPr lvl="1"/>
            <a:r>
              <a:rPr lang="en-US">
                <a:sym typeface="Trebuchet MS" charset="0"/>
              </a:rPr>
              <a:t>Second level</a:t>
            </a:r>
          </a:p>
          <a:p>
            <a:pPr lvl="2"/>
            <a:r>
              <a:rPr lang="en-US">
                <a:sym typeface="Trebuchet MS" charset="0"/>
              </a:rPr>
              <a:t>Third level</a:t>
            </a:r>
          </a:p>
          <a:p>
            <a:pPr lvl="3"/>
            <a:r>
              <a:rPr lang="en-US">
                <a:sym typeface="Trebuchet MS" charset="0"/>
              </a:rPr>
              <a:t>Fourth level</a:t>
            </a:r>
          </a:p>
          <a:p>
            <a:pPr lvl="4"/>
            <a:r>
              <a:rPr lang="en-US">
                <a:sym typeface="Trebuchet MS" charset="0"/>
              </a:rPr>
              <a:t>Fifth level</a:t>
            </a:r>
          </a:p>
        </p:txBody>
      </p:sp>
      <p:sp>
        <p:nvSpPr>
          <p:cNvPr id="4103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581525" y="6215063"/>
            <a:ext cx="2825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A975BF6-7FD4-6E43-8932-53172210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hf hdr="0" ftr="0" dt="0"/>
  <p:txStyles>
    <p:titleStyle>
      <a:lvl1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+mj-lt"/>
          <a:ea typeface="+mj-ea"/>
          <a:cs typeface="+mj-cs"/>
          <a:sym typeface="Trebuchet MS Bold" charset="0"/>
        </a:defRPr>
      </a:lvl1pPr>
      <a:lvl2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2pPr>
      <a:lvl3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3pPr>
      <a:lvl4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4pPr>
      <a:lvl5pPr marL="358775" indent="-319088" algn="r" rtl="0" eaLnBrk="0" fontAlgn="base" hangingPunct="0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5pPr>
      <a:lvl6pPr marL="8159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6pPr>
      <a:lvl7pPr marL="12731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7pPr>
      <a:lvl8pPr marL="17303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8pPr>
      <a:lvl9pPr marL="2187575" indent="-319088" algn="r" rtl="0" fontAlgn="base">
        <a:spcBef>
          <a:spcPct val="0"/>
        </a:spcBef>
        <a:spcAft>
          <a:spcPct val="0"/>
        </a:spcAft>
        <a:buClr>
          <a:srgbClr val="A96D2B"/>
        </a:buClr>
        <a:buSzPct val="126000"/>
        <a:buFont typeface="Georgia" charset="0"/>
        <a:buChar char="*"/>
        <a:defRPr sz="46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9pPr>
    </p:titleStyle>
    <p:bodyStyle>
      <a:lvl1pPr marL="217488" indent="-182563" algn="l" rtl="0" eaLnBrk="0" fontAlgn="base" hangingPunct="0">
        <a:spcBef>
          <a:spcPts val="5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22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1pPr>
      <a:lvl2pPr marL="485775" indent="-182563" algn="l" rtl="0" eaLnBrk="0" fontAlgn="base" hangingPunct="0">
        <a:spcBef>
          <a:spcPts val="5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20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2pPr>
      <a:lvl3pPr marL="760413" indent="-182563" algn="l" rtl="0" eaLnBrk="0" fontAlgn="base" hangingPunct="0">
        <a:spcBef>
          <a:spcPts val="4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3pPr>
      <a:lvl4pPr marL="1035050" indent="-182563" algn="l" rtl="0" eaLnBrk="0" fontAlgn="base" hangingPunct="0">
        <a:spcBef>
          <a:spcPts val="4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6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4pPr>
      <a:lvl5pPr marL="1327150" indent="-182563" algn="l" rtl="0" eaLnBrk="0" fontAlgn="base" hangingPunct="0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5pPr>
      <a:lvl6pPr marL="17843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6pPr>
      <a:lvl7pPr marL="22415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7pPr>
      <a:lvl8pPr marL="26987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8pPr>
      <a:lvl9pPr marL="3155950" indent="-182563" algn="l" rtl="0" fontAlgn="base">
        <a:spcBef>
          <a:spcPts val="300"/>
        </a:spcBef>
        <a:spcAft>
          <a:spcPct val="0"/>
        </a:spcAft>
        <a:buClr>
          <a:srgbClr val="A96D2B"/>
        </a:buClr>
        <a:buSzPct val="128000"/>
        <a:buFont typeface="Georgia" charset="0"/>
        <a:buChar char="*"/>
        <a:defRPr sz="1400">
          <a:solidFill>
            <a:srgbClr val="404040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C5D1D7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C5D1D7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0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/>
          </p:cNvSpPr>
          <p:nvPr/>
        </p:nvSpPr>
        <p:spPr bwMode="auto">
          <a:xfrm>
            <a:off x="539552" y="1196752"/>
            <a:ext cx="8115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58775" indent="-319088" algn="ctr">
              <a:lnSpc>
                <a:spcPct val="80000"/>
              </a:lnSpc>
              <a:spcBef>
                <a:spcPts val="338"/>
              </a:spcBef>
            </a:pPr>
            <a:endParaRPr lang="en-US" sz="14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638"/>
              </a:spcBef>
            </a:pPr>
            <a:r>
              <a:rPr lang="en-US" sz="27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What is the BCA?</a:t>
            </a:r>
          </a:p>
          <a:p>
            <a:pPr marL="358775" indent="-319088" algn="ctr">
              <a:lnSpc>
                <a:spcPct val="80000"/>
              </a:lnSpc>
              <a:spcBef>
                <a:spcPts val="638"/>
              </a:spcBef>
            </a:pPr>
            <a:endParaRPr lang="en-US" sz="2300" dirty="0" smtClean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638"/>
              </a:spcBef>
            </a:pPr>
            <a:endParaRPr lang="en-US" sz="23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r>
              <a:rPr lang="en-US" sz="23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An independent organisation, set up by Birkbeck Psychotherapy graduates for continued development and support.</a:t>
            </a: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23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r>
              <a:rPr lang="en-US" sz="23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Run by volunteers with a small amount of paid admin work</a:t>
            </a: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23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r>
              <a:rPr lang="en-US" sz="23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Student membership is free: as a student on the MSc or Foundation Degree you are automatically a member</a:t>
            </a: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23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r>
              <a:rPr lang="en-US" sz="23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Post graduation membership fee - £30/year</a:t>
            </a: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23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</a:pPr>
            <a:r>
              <a:rPr lang="en-US" sz="16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www.birkbeckcounsellingassociation.org</a:t>
            </a: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</a:pPr>
            <a:endParaRPr lang="en-US" sz="23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14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14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14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14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38"/>
              </a:spcBef>
            </a:pPr>
            <a:r>
              <a:rPr lang="en-US" sz="1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/>
            </a:r>
            <a:br>
              <a:rPr lang="en-US" sz="1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</a:br>
            <a:endParaRPr lang="en-US" sz="1800" dirty="0">
              <a:solidFill>
                <a:srgbClr val="0D0D0D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/>
          </p:cNvSpPr>
          <p:nvPr/>
        </p:nvSpPr>
        <p:spPr bwMode="auto">
          <a:xfrm>
            <a:off x="539552" y="1196752"/>
            <a:ext cx="8115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58775" indent="-319088" algn="ctr">
              <a:lnSpc>
                <a:spcPct val="80000"/>
              </a:lnSpc>
              <a:spcBef>
                <a:spcPts val="338"/>
              </a:spcBef>
            </a:pPr>
            <a:endParaRPr lang="en-US" sz="14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638"/>
              </a:spcBef>
            </a:pPr>
            <a:r>
              <a:rPr lang="en-US" sz="27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What the BCA has to offer:</a:t>
            </a: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2300" dirty="0" smtClean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23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r>
              <a:rPr lang="en-US" sz="24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A range of forums, meetings and conferences:</a:t>
            </a: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r>
              <a:rPr lang="en-US" sz="18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High quality psychodynamic CPD at low cost</a:t>
            </a: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18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r>
              <a:rPr lang="en-US" sz="24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Meet current and former Birkbeck students for social and professional </a:t>
            </a:r>
            <a:r>
              <a:rPr lang="en-US" sz="2400" dirty="0" smtClean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networking</a:t>
            </a: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2400" dirty="0" smtClean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r>
              <a:rPr lang="en-US" sz="2400" dirty="0" smtClean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‘Find a Therapist’ directory on the website</a:t>
            </a:r>
            <a:endParaRPr lang="en-US" sz="24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538"/>
              </a:spcBef>
            </a:pPr>
            <a:endParaRPr lang="en-US" sz="23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38"/>
              </a:spcBef>
              <a:buClr>
                <a:srgbClr val="404040"/>
              </a:buClr>
              <a:buSzPct val="100000"/>
              <a:buFont typeface="Wingdings" charset="0"/>
              <a:buChar char="v"/>
            </a:pPr>
            <a:endParaRPr lang="en-US" sz="14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38"/>
              </a:spcBef>
            </a:pPr>
            <a:r>
              <a:rPr lang="en-US" sz="1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/>
            </a:r>
            <a:br>
              <a:rPr lang="en-US" sz="1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</a:br>
            <a:r>
              <a:rPr lang="en-US" sz="1400" dirty="0">
                <a:solidFill>
                  <a:srgbClr val="0D0D0D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www.birkbeckcounsellingassociation.org</a:t>
            </a:r>
          </a:p>
          <a:p>
            <a:pPr marL="358775" indent="-319088" algn="ctr">
              <a:lnSpc>
                <a:spcPct val="80000"/>
              </a:lnSpc>
              <a:spcBef>
                <a:spcPts val="338"/>
              </a:spcBef>
            </a:pPr>
            <a:endParaRPr lang="en-US" sz="1400" dirty="0">
              <a:solidFill>
                <a:srgbClr val="404040"/>
              </a:solidFill>
              <a:latin typeface="Big Caslon" charset="0"/>
              <a:ea typeface="ヒラギノ明朝 ProN W3" charset="0"/>
              <a:cs typeface="ヒラギノ明朝 ProN W3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38"/>
              </a:spcBef>
            </a:pPr>
            <a:r>
              <a:rPr lang="en-US" dirty="0">
                <a:solidFill>
                  <a:srgbClr val="0D0D0D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           studentliaison@birkbeckcounsellingassociation.org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C5D1D7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C5D1D7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5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5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/>
          <p:cNvSpPr>
            <a:spLocks/>
          </p:cNvSpPr>
          <p:nvPr/>
        </p:nvSpPr>
        <p:spPr bwMode="auto">
          <a:xfrm>
            <a:off x="539552" y="1268760"/>
            <a:ext cx="81153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58775" indent="-319088">
              <a:lnSpc>
                <a:spcPct val="80000"/>
              </a:lnSpc>
              <a:spcBef>
                <a:spcPts val="375"/>
              </a:spcBef>
            </a:pPr>
            <a:endParaRPr lang="en-US" sz="16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675"/>
              </a:spcBef>
            </a:pPr>
            <a:r>
              <a:rPr lang="en-US" sz="28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Upcoming Events</a:t>
            </a:r>
            <a:r>
              <a:rPr lang="en-US" sz="2800" dirty="0" smtClean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:</a:t>
            </a:r>
          </a:p>
          <a:p>
            <a:pPr marL="358775" indent="-319088" algn="ctr">
              <a:lnSpc>
                <a:spcPct val="80000"/>
              </a:lnSpc>
              <a:spcBef>
                <a:spcPts val="675"/>
              </a:spcBef>
            </a:pPr>
            <a:endParaRPr lang="en-US" sz="28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00"/>
              </a:spcBef>
            </a:pPr>
            <a:r>
              <a:rPr lang="en-US" sz="11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/>
            </a:r>
            <a:br>
              <a:rPr lang="en-US" sz="11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</a:br>
            <a:r>
              <a:rPr lang="en-US" sz="24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- Summer Conference Sat 3</a:t>
            </a:r>
            <a:r>
              <a:rPr lang="en-US" sz="2400" baseline="300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rd</a:t>
            </a:r>
            <a:r>
              <a:rPr lang="en-US" sz="24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 June: </a:t>
            </a:r>
          </a:p>
          <a:p>
            <a:pPr marL="358775" indent="-319088" algn="ctr">
              <a:lnSpc>
                <a:spcPct val="8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>“Through a glass, darkly”,  an exploration of sexual fantasy in two psychoanalytic talks: adolescence &amp; pornography and sex &amp; violence </a:t>
            </a:r>
          </a:p>
          <a:p>
            <a:pPr marL="358775" indent="-319088" algn="ctr">
              <a:lnSpc>
                <a:spcPct val="8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>with Peter Wilson &amp; Jessica </a:t>
            </a:r>
            <a:r>
              <a:rPr lang="en-US" sz="2400" dirty="0" err="1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>Yakely</a:t>
            </a:r>
            <a:r>
              <a:rPr lang="en-US" sz="2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>.  </a:t>
            </a:r>
          </a:p>
          <a:p>
            <a:pPr marL="358775" indent="-319088" algn="ctr">
              <a:lnSpc>
                <a:spcPct val="8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>Book via the website     </a:t>
            </a:r>
          </a:p>
          <a:p>
            <a:pPr marL="358775" indent="-319088" algn="ctr">
              <a:lnSpc>
                <a:spcPct val="80000"/>
              </a:lnSpc>
              <a:spcBef>
                <a:spcPts val="300"/>
              </a:spcBef>
            </a:pPr>
            <a:endParaRPr lang="en-US" sz="2400" dirty="0">
              <a:solidFill>
                <a:srgbClr val="404040"/>
              </a:solidFill>
              <a:latin typeface="Big Caslon" charset="0"/>
              <a:ea typeface="ヒラギノ明朝 ProN W3" charset="0"/>
              <a:cs typeface="ヒラギノ明朝 ProN W3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00"/>
              </a:spcBef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>The conference will be followed by wine and cake </a:t>
            </a:r>
          </a:p>
          <a:p>
            <a:pPr marL="358775" indent="-319088" algn="ctr">
              <a:lnSpc>
                <a:spcPct val="80000"/>
              </a:lnSpc>
              <a:spcBef>
                <a:spcPts val="300"/>
              </a:spcBef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>to celebrate our 25th anniversary. </a:t>
            </a:r>
            <a:r>
              <a:rPr lang="en-US" sz="2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/>
            </a:r>
            <a:br>
              <a:rPr lang="en-US" sz="2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</a:br>
            <a:endParaRPr lang="en-US" sz="2400" dirty="0">
              <a:solidFill>
                <a:srgbClr val="404040"/>
              </a:solidFill>
              <a:latin typeface="Big Caslon" charset="0"/>
              <a:ea typeface="ヒラギノ明朝 ProN W3" charset="0"/>
              <a:cs typeface="ヒラギノ明朝 ProN W3" charset="0"/>
              <a:sym typeface="Big Caslon" charset="0"/>
            </a:endParaRPr>
          </a:p>
          <a:p>
            <a:pPr marL="358775" indent="-319088" algn="ctr">
              <a:lnSpc>
                <a:spcPct val="80000"/>
              </a:lnSpc>
              <a:spcBef>
                <a:spcPts val="300"/>
              </a:spcBef>
            </a:pPr>
            <a:r>
              <a:rPr lang="en-US" sz="1400" dirty="0" smtClean="0">
                <a:solidFill>
                  <a:srgbClr val="0D0D0D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www.birkbeckcounsellingassociation.org</a:t>
            </a:r>
            <a:r>
              <a:rPr lang="en-US" sz="1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/>
            </a:r>
            <a:br>
              <a:rPr lang="en-US" sz="1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</a:br>
            <a:r>
              <a:rPr lang="en-US" sz="1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/>
            </a:r>
            <a:br>
              <a:rPr lang="en-US" sz="1400" dirty="0">
                <a:solidFill>
                  <a:srgbClr val="404040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</a:br>
            <a:r>
              <a:rPr lang="en-US" sz="1800" dirty="0">
                <a:solidFill>
                  <a:srgbClr val="0D0D0D"/>
                </a:solidFill>
                <a:latin typeface="Big Caslon" charset="0"/>
                <a:cs typeface="Big Caslon" charset="0"/>
                <a:sym typeface="Big Caslon" charset="0"/>
              </a:rPr>
              <a:t>studentliaison@birkbeckcounsellingassociation.org</a:t>
            </a:r>
          </a:p>
        </p:txBody>
      </p:sp>
      <p:pic>
        <p:nvPicPr>
          <p:cNvPr id="532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224136" cy="17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C5D1D7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C5D1D7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1628775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441146" y="1196752"/>
            <a:ext cx="86741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defRPr/>
            </a:pPr>
            <a:endParaRPr lang="en-US" sz="1800" dirty="0">
              <a:solidFill>
                <a:srgbClr val="404040"/>
              </a:solidFill>
              <a:latin typeface="Big Caslon" charset="0"/>
              <a:ea typeface="ＭＳ Ｐゴシック" charset="0"/>
              <a:sym typeface="Big Caslon" charset="0"/>
            </a:endParaRPr>
          </a:p>
          <a:p>
            <a:pPr marL="39688" algn="ctr">
              <a:defRPr/>
            </a:pPr>
            <a:r>
              <a:rPr lang="en-US" sz="2000" u="sng" dirty="0">
                <a:solidFill>
                  <a:srgbClr val="404040"/>
                </a:solidFill>
                <a:latin typeface="Big Caslon" charset="0"/>
                <a:ea typeface="ＭＳ Ｐゴシック" charset="0"/>
                <a:sym typeface="Big Caslon" charset="0"/>
              </a:rPr>
              <a:t>Forums: </a:t>
            </a:r>
            <a:endParaRPr lang="en-US" sz="2000" u="sng" dirty="0" smtClean="0">
              <a:solidFill>
                <a:srgbClr val="404040"/>
              </a:solidFill>
              <a:latin typeface="Big Caslon" charset="0"/>
              <a:ea typeface="ＭＳ Ｐゴシック" charset="0"/>
              <a:sym typeface="Big Caslon" charset="0"/>
            </a:endParaRPr>
          </a:p>
          <a:p>
            <a:pPr marL="39688" algn="ctr">
              <a:defRPr/>
            </a:pPr>
            <a:endParaRPr lang="en-US" sz="2000" u="sng" dirty="0" smtClean="0">
              <a:solidFill>
                <a:srgbClr val="404040"/>
              </a:solidFill>
              <a:latin typeface="Big Caslon" charset="0"/>
              <a:ea typeface="ＭＳ Ｐゴシック" charset="0"/>
              <a:sym typeface="Big Caslon" charset="0"/>
            </a:endParaRPr>
          </a:p>
          <a:p>
            <a:pPr marL="39688" algn="ctr">
              <a:defRPr/>
            </a:pPr>
            <a:r>
              <a:rPr lang="en-US" sz="2000" dirty="0" smtClean="0">
                <a:solidFill>
                  <a:srgbClr val="404040"/>
                </a:solidFill>
                <a:latin typeface="Big Caslon" charset="0"/>
                <a:ea typeface="ＭＳ Ｐゴシック" charset="0"/>
                <a:sym typeface="Big Caslon" charset="0"/>
              </a:rPr>
              <a:t>3rd </a:t>
            </a:r>
            <a:r>
              <a:rPr lang="en-US" sz="2000" dirty="0">
                <a:solidFill>
                  <a:srgbClr val="404040"/>
                </a:solidFill>
                <a:latin typeface="Big Caslon" charset="0"/>
                <a:ea typeface="ＭＳ Ｐゴシック" charset="0"/>
                <a:sym typeface="Big Caslon" charset="0"/>
              </a:rPr>
              <a:t>Wednesday of the month, 7.30 – 9.00 pm The Tavistock Centre, NW3 5BA</a:t>
            </a:r>
          </a:p>
          <a:p>
            <a:pPr marL="39688">
              <a:defRPr/>
            </a:pPr>
            <a:endParaRPr lang="en-US" sz="2000" dirty="0">
              <a:solidFill>
                <a:srgbClr val="404040"/>
              </a:solidFill>
              <a:latin typeface="Big Caslon" charset="0"/>
              <a:ea typeface="ＭＳ Ｐゴシック" charset="0"/>
              <a:sym typeface="Big Caslon" charset="0"/>
            </a:endParaRPr>
          </a:p>
          <a:p>
            <a:pPr marL="382588" indent="-342900">
              <a:buFont typeface="Wingdings" charset="2"/>
              <a:buChar char="v"/>
              <a:defRPr/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ＭＳ Ｐゴシック" charset="0"/>
                <a:sym typeface="Big Caslon" charset="0"/>
              </a:rPr>
              <a:t>Wednesday 17th May 2017</a:t>
            </a:r>
          </a:p>
          <a:p>
            <a:pPr marL="39688" algn="ctr">
              <a:defRPr/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ＭＳ Ｐゴシック" charset="0"/>
                <a:sym typeface="Big Caslon" charset="0"/>
              </a:rPr>
              <a:t>My experience of being a bilingual therapist working with bilingual clients -</a:t>
            </a:r>
          </a:p>
          <a:p>
            <a:pPr marL="39688" algn="ctr">
              <a:defRPr/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ＭＳ Ｐゴシック" charset="0"/>
                <a:sym typeface="Big Caslon" charset="0"/>
              </a:rPr>
              <a:t>Dominique Cornwall</a:t>
            </a:r>
          </a:p>
          <a:p>
            <a:pPr marL="382588" indent="-342900">
              <a:buFont typeface="Wingdings" charset="2"/>
              <a:buChar char="v"/>
              <a:defRPr/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ＭＳ Ｐゴシック" charset="0"/>
                <a:sym typeface="Big Caslon" charset="0"/>
              </a:rPr>
              <a:t>Wednesday 21st June 2017</a:t>
            </a:r>
          </a:p>
          <a:p>
            <a:pPr marL="39688" algn="ctr">
              <a:defRPr/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ＭＳ Ｐゴシック" charset="0"/>
                <a:sym typeface="Big Caslon" charset="0"/>
              </a:rPr>
              <a:t>Desert Island Footprints</a:t>
            </a:r>
          </a:p>
          <a:p>
            <a:pPr marL="382588" indent="-342900">
              <a:buFont typeface="Wingdings" charset="2"/>
              <a:buChar char="v"/>
              <a:defRPr/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ＭＳ Ｐゴシック" charset="0"/>
                <a:sym typeface="Big Caslon" charset="0"/>
              </a:rPr>
              <a:t>Wednesday 20th September</a:t>
            </a:r>
          </a:p>
          <a:p>
            <a:pPr marL="39688" algn="ctr">
              <a:defRPr/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ＭＳ Ｐゴシック" charset="0"/>
                <a:sym typeface="Big Caslon" charset="0"/>
              </a:rPr>
              <a:t>Working with survivors of Domestic Violence</a:t>
            </a:r>
          </a:p>
          <a:p>
            <a:pPr marL="39688" algn="ctr">
              <a:defRPr/>
            </a:pPr>
            <a:r>
              <a:rPr lang="en-US" sz="1600" dirty="0">
                <a:solidFill>
                  <a:srgbClr val="404040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Spirituality – what is it and does it have a place in the world of psychotherapy?</a:t>
            </a:r>
          </a:p>
          <a:p>
            <a:pPr marL="39688" algn="ctr">
              <a:defRPr/>
            </a:pPr>
            <a:r>
              <a:rPr lang="en-US" sz="1600" dirty="0">
                <a:solidFill>
                  <a:srgbClr val="404040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- Caroline Payton</a:t>
            </a:r>
          </a:p>
          <a:p>
            <a:pPr marL="325438" indent="-285750">
              <a:buFont typeface="Wingdings" charset="2"/>
              <a:buChar char="v"/>
              <a:defRPr/>
            </a:pPr>
            <a:r>
              <a:rPr lang="en-US" sz="1800" dirty="0">
                <a:solidFill>
                  <a:srgbClr val="404040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Wednesday 15th November</a:t>
            </a:r>
          </a:p>
          <a:p>
            <a:pPr marL="39688" algn="ctr">
              <a:defRPr/>
            </a:pPr>
            <a:r>
              <a:rPr lang="en-US" sz="1800" dirty="0">
                <a:solidFill>
                  <a:srgbClr val="404040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DIT: Psychodynamic concepts but so very different - Chris des </a:t>
            </a:r>
            <a:r>
              <a:rPr lang="en-US" sz="1800" dirty="0" err="1">
                <a:solidFill>
                  <a:srgbClr val="404040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Clayes</a:t>
            </a:r>
            <a:endParaRPr lang="en-US" sz="1800" dirty="0">
              <a:solidFill>
                <a:srgbClr val="404040"/>
              </a:solidFill>
              <a:latin typeface="Big Caslon" charset="0"/>
              <a:ea typeface="Big Caslon" charset="0"/>
              <a:cs typeface="Big Caslon" charset="0"/>
              <a:sym typeface="Big Caslon" charset="0"/>
            </a:endParaRPr>
          </a:p>
        </p:txBody>
      </p:sp>
      <p:sp>
        <p:nvSpPr>
          <p:cNvPr id="54279" name="Rectangle 1"/>
          <p:cNvSpPr>
            <a:spLocks noChangeArrowheads="1"/>
          </p:cNvSpPr>
          <p:nvPr/>
        </p:nvSpPr>
        <p:spPr bwMode="auto">
          <a:xfrm>
            <a:off x="2987675" y="6381750"/>
            <a:ext cx="2774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9688" algn="ctr"/>
            <a:r>
              <a:rPr lang="en-US">
                <a:solidFill>
                  <a:srgbClr val="0D0D0D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www.birkbeckcounsellingassociation.org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C5D1D7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C5D1D7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251520" y="1340768"/>
            <a:ext cx="86741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defRPr/>
            </a:pPr>
            <a:r>
              <a:rPr lang="en-US" sz="2000" dirty="0">
                <a:latin typeface="Big Caslon" charset="0"/>
                <a:ea typeface="ＭＳ Ｐゴシック" charset="0"/>
                <a:sym typeface="Big Caslon" charset="0"/>
              </a:rPr>
              <a:t>BPC Membership</a:t>
            </a:r>
          </a:p>
          <a:p>
            <a:pPr marL="39688" algn="ctr">
              <a:defRPr/>
            </a:pPr>
            <a:endParaRPr lang="en-US" sz="1800" dirty="0">
              <a:solidFill>
                <a:srgbClr val="404040"/>
              </a:solidFill>
              <a:latin typeface="Big Caslon" charset="0"/>
              <a:ea typeface="ＭＳ Ｐゴシック" charset="0"/>
              <a:sym typeface="Big Caslon" charset="0"/>
            </a:endParaRPr>
          </a:p>
          <a:p>
            <a:pPr marL="39688" algn="ctr">
              <a:defRPr/>
            </a:pPr>
            <a:endParaRPr lang="en-US" sz="1800" dirty="0">
              <a:solidFill>
                <a:srgbClr val="404040"/>
              </a:solidFill>
              <a:latin typeface="Big Caslon" charset="0"/>
              <a:ea typeface="ＭＳ Ｐゴシック" charset="0"/>
              <a:sym typeface="Big Caslon" charset="0"/>
            </a:endParaRPr>
          </a:p>
          <a:p>
            <a:pPr marL="382588" indent="-342900" algn="ctr">
              <a:buFont typeface="Wingdings" charset="2"/>
              <a:buChar char="v"/>
              <a:defRPr/>
            </a:pPr>
            <a:r>
              <a:rPr lang="en-US" sz="2000" dirty="0">
                <a:solidFill>
                  <a:srgbClr val="0000FF"/>
                </a:solidFill>
                <a:latin typeface="Big Caslon" charset="0"/>
                <a:ea typeface="ＭＳ Ｐゴシック" charset="0"/>
                <a:sym typeface="Big Caslon" charset="0"/>
              </a:rPr>
              <a:t>New -  link with British Psychoanalytic Council (BPC) </a:t>
            </a:r>
          </a:p>
          <a:p>
            <a:pPr marL="382588" indent="-342900" algn="ctr">
              <a:buFont typeface="Wingdings" charset="2"/>
              <a:buChar char="v"/>
              <a:defRPr/>
            </a:pPr>
            <a:r>
              <a:rPr lang="en-US" sz="2000" dirty="0">
                <a:latin typeface="Big Caslon" charset="0"/>
                <a:ea typeface="ＭＳ Ｐゴシック" charset="0"/>
                <a:sym typeface="Big Caslon" charset="0"/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Big Caslon" charset="0"/>
                <a:ea typeface="ＭＳ Ｐゴシック" charset="0"/>
                <a:sym typeface="Big Caslon" charset="0"/>
              </a:rPr>
              <a:t> BPC </a:t>
            </a:r>
            <a:r>
              <a:rPr lang="en-US" sz="2000" dirty="0">
                <a:latin typeface="Big Caslon" charset="0"/>
                <a:ea typeface="ＭＳ Ｐゴシック" charset="0"/>
                <a:sym typeface="Big Caslon" charset="0"/>
              </a:rPr>
              <a:t>is the main association for </a:t>
            </a:r>
            <a:r>
              <a:rPr lang="en-US" sz="2000" dirty="0">
                <a:solidFill>
                  <a:srgbClr val="0000FF"/>
                </a:solidFill>
                <a:latin typeface="Big Caslon" charset="0"/>
                <a:ea typeface="ＭＳ Ｐゴシック" charset="0"/>
                <a:sym typeface="Big Caslon" charset="0"/>
              </a:rPr>
              <a:t>Psychodynamic </a:t>
            </a:r>
            <a:r>
              <a:rPr lang="en-US" sz="2000" dirty="0">
                <a:latin typeface="Big Caslon" charset="0"/>
                <a:ea typeface="ＭＳ Ｐゴシック" charset="0"/>
                <a:sym typeface="Big Caslon" charset="0"/>
              </a:rPr>
              <a:t>Therapists</a:t>
            </a:r>
          </a:p>
          <a:p>
            <a:pPr marL="382588" indent="-342900" algn="ctr">
              <a:buFont typeface="Arial"/>
              <a:buChar char="•"/>
              <a:defRPr/>
            </a:pPr>
            <a:endParaRPr lang="en-US" sz="2000" dirty="0">
              <a:solidFill>
                <a:srgbClr val="0000FF"/>
              </a:solidFill>
              <a:latin typeface="Big Caslon" charset="0"/>
              <a:ea typeface="ＭＳ Ｐゴシック" charset="0"/>
              <a:sym typeface="Big Caslon" charset="0"/>
            </a:endParaRPr>
          </a:p>
          <a:p>
            <a:pPr marL="382588" indent="-342900" algn="ctr">
              <a:buFont typeface="Wingdings" charset="2"/>
              <a:buChar char="v"/>
              <a:defRPr/>
            </a:pPr>
            <a:r>
              <a:rPr lang="en-US" sz="2000" dirty="0">
                <a:solidFill>
                  <a:srgbClr val="0000FF"/>
                </a:solidFill>
                <a:latin typeface="Big Caslon" charset="0"/>
                <a:ea typeface="ＭＳ Ｐゴシック" charset="0"/>
                <a:sym typeface="Big Caslon" charset="0"/>
              </a:rPr>
              <a:t>Student membership:</a:t>
            </a:r>
          </a:p>
          <a:p>
            <a:pPr marL="39688" algn="ctr">
              <a:defRPr/>
            </a:pPr>
            <a:r>
              <a:rPr lang="en-US" sz="2000" dirty="0">
                <a:solidFill>
                  <a:schemeClr val="tx1"/>
                </a:solidFill>
                <a:latin typeface="Big Caslon" charset="0"/>
                <a:ea typeface="ＭＳ Ｐゴシック" charset="0"/>
                <a:sym typeface="Big Caslon" charset="0"/>
              </a:rPr>
              <a:t>Free student membership during MSc</a:t>
            </a:r>
          </a:p>
          <a:p>
            <a:pPr marL="39688" algn="ctr">
              <a:defRPr/>
            </a:pPr>
            <a:r>
              <a:rPr lang="en-US" sz="2000" dirty="0">
                <a:solidFill>
                  <a:schemeClr val="tx1"/>
                </a:solidFill>
                <a:latin typeface="Big Caslon" charset="0"/>
                <a:ea typeface="ＭＳ Ｐゴシック" charset="0"/>
                <a:cs typeface="Big Caslon" charset="0"/>
                <a:sym typeface="Big Caslon" charset="0"/>
              </a:rPr>
              <a:t>(submit email request with home address through our ‘student liaison’ email*)</a:t>
            </a:r>
            <a:endParaRPr lang="en-US" sz="2000" dirty="0">
              <a:solidFill>
                <a:srgbClr val="404040"/>
              </a:solidFill>
              <a:latin typeface="Big Caslon" charset="0"/>
              <a:ea typeface="Big Caslon" charset="0"/>
              <a:cs typeface="Big Caslon" charset="0"/>
              <a:sym typeface="Big Caslon" charset="0"/>
            </a:endParaRPr>
          </a:p>
          <a:p>
            <a:pPr marL="39688" algn="ctr">
              <a:defRPr/>
            </a:pPr>
            <a:endParaRPr lang="en-US" sz="2000" dirty="0">
              <a:solidFill>
                <a:srgbClr val="404040"/>
              </a:solidFill>
              <a:latin typeface="Big Caslon" charset="0"/>
              <a:ea typeface="Big Caslon" charset="0"/>
              <a:cs typeface="Big Caslon" charset="0"/>
              <a:sym typeface="Big Caslon" charset="0"/>
            </a:endParaRPr>
          </a:p>
          <a:p>
            <a:pPr marL="382588" indent="-342900" algn="ctr">
              <a:buFont typeface="Wingdings" charset="2"/>
              <a:buChar char="v"/>
              <a:defRPr/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Option of </a:t>
            </a:r>
            <a:r>
              <a:rPr lang="en-US" sz="2000" dirty="0">
                <a:solidFill>
                  <a:srgbClr val="0000FF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BPC registration </a:t>
            </a:r>
            <a:r>
              <a:rPr lang="en-US" sz="2000" dirty="0">
                <a:solidFill>
                  <a:srgbClr val="404040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as a ‘</a:t>
            </a:r>
            <a:r>
              <a:rPr lang="en-US" sz="2000" dirty="0">
                <a:solidFill>
                  <a:srgbClr val="0000FF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psychodynamic counsellor</a:t>
            </a:r>
            <a:r>
              <a:rPr lang="en-US" sz="2000" dirty="0">
                <a:solidFill>
                  <a:srgbClr val="404040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’ when you graduate</a:t>
            </a:r>
          </a:p>
          <a:p>
            <a:pPr marL="39688" algn="ctr">
              <a:defRPr/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(fee applies)</a:t>
            </a:r>
          </a:p>
          <a:p>
            <a:pPr marL="39688" algn="ctr">
              <a:defRPr/>
            </a:pPr>
            <a:r>
              <a:rPr lang="en-US" sz="2000" dirty="0">
                <a:solidFill>
                  <a:srgbClr val="404040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This is only possible through the BCA</a:t>
            </a:r>
          </a:p>
          <a:p>
            <a:pPr marL="39688" algn="ctr">
              <a:defRPr/>
            </a:pPr>
            <a:endParaRPr lang="en-US" sz="1600" dirty="0">
              <a:solidFill>
                <a:srgbClr val="404040"/>
              </a:solidFill>
              <a:latin typeface="Big Caslon" charset="0"/>
              <a:ea typeface="Big Caslon" charset="0"/>
              <a:cs typeface="Big Caslon" charset="0"/>
              <a:sym typeface="Big Caslon" charset="0"/>
            </a:endParaRPr>
          </a:p>
          <a:p>
            <a:pPr marL="39688" algn="ctr">
              <a:defRPr/>
            </a:pPr>
            <a:endParaRPr lang="en-US" sz="1800" dirty="0">
              <a:solidFill>
                <a:srgbClr val="404040"/>
              </a:solidFill>
              <a:latin typeface="Big Caslon" charset="0"/>
              <a:ea typeface="Big Caslon" charset="0"/>
              <a:cs typeface="Big Caslon" charset="0"/>
              <a:sym typeface="Big Caslon" charset="0"/>
            </a:endParaRPr>
          </a:p>
          <a:p>
            <a:pPr marL="39688" algn="ctr">
              <a:defRPr/>
            </a:pPr>
            <a:endParaRPr lang="en-US" sz="1800" dirty="0">
              <a:solidFill>
                <a:srgbClr val="404040"/>
              </a:solidFill>
              <a:latin typeface="Big Caslon" charset="0"/>
              <a:ea typeface="Big Caslon" charset="0"/>
              <a:cs typeface="Big Caslon" charset="0"/>
              <a:sym typeface="Big Caslon" charset="0"/>
            </a:endParaRPr>
          </a:p>
          <a:p>
            <a:pPr marL="39688" algn="ctr">
              <a:defRPr/>
            </a:pPr>
            <a:r>
              <a:rPr lang="en-US" sz="1800" dirty="0">
                <a:solidFill>
                  <a:srgbClr val="0D0D0D"/>
                </a:solidFill>
                <a:latin typeface="Big Caslon" charset="0"/>
                <a:ea typeface="Big Caslon" charset="0"/>
                <a:cs typeface="Big Caslon" charset="0"/>
                <a:sym typeface="Big Caslon" charset="0"/>
              </a:rPr>
              <a:t>*studentliaison@birkbeckcounsellingassociation.org</a:t>
            </a:r>
            <a:r>
              <a:rPr lang="en-US" sz="1800" dirty="0">
                <a:solidFill>
                  <a:srgbClr val="262626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/>
            </a:r>
            <a:br>
              <a:rPr lang="en-US" sz="1800" dirty="0">
                <a:solidFill>
                  <a:srgbClr val="262626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</a:br>
            <a:endParaRPr lang="en-US" sz="1800" dirty="0">
              <a:solidFill>
                <a:srgbClr val="262626"/>
              </a:solidFill>
              <a:latin typeface="Big Caslon" charset="0"/>
              <a:ea typeface="ヒラギノ明朝 ProN W3" charset="0"/>
              <a:cs typeface="ヒラギノ明朝 ProN W3" charset="0"/>
              <a:sym typeface="Big Caslon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/>
          </p:cNvSpPr>
          <p:nvPr/>
        </p:nvSpPr>
        <p:spPr bwMode="auto">
          <a:xfrm>
            <a:off x="234950" y="2003425"/>
            <a:ext cx="8674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endParaRPr lang="en-US" sz="18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9688" algn="ctr"/>
            <a:endParaRPr lang="en-US" sz="18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9688" algn="ctr"/>
            <a:r>
              <a:rPr lang="en-US" sz="24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Could YOU be the next student liaison officer?</a:t>
            </a:r>
          </a:p>
          <a:p>
            <a:pPr marL="39688" algn="ctr"/>
            <a:endParaRPr lang="en-US" sz="20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9688" algn="ctr"/>
            <a:r>
              <a:rPr lang="en-US" sz="20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join the committee, get involved, have a say...</a:t>
            </a:r>
          </a:p>
          <a:p>
            <a:pPr marL="39688" algn="ctr"/>
            <a:endParaRPr lang="en-US" sz="20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9688" algn="ctr"/>
            <a:endParaRPr lang="en-US" sz="20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9688" algn="ctr"/>
            <a:endParaRPr lang="en-US" sz="20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9688" algn="ctr"/>
            <a:endParaRPr lang="en-US" sz="2000" dirty="0">
              <a:solidFill>
                <a:srgbClr val="404040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9688" algn="ctr"/>
            <a:r>
              <a:rPr lang="en-US" sz="2000" dirty="0">
                <a:solidFill>
                  <a:srgbClr val="404040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if you</a:t>
            </a:r>
            <a:r>
              <a:rPr lang="en-GB" sz="2000" dirty="0">
                <a:solidFill>
                  <a:srgbClr val="404040"/>
                </a:solidFill>
                <a:ea typeface="ＭＳ Ｐゴシック" charset="0"/>
                <a:cs typeface="ＭＳ Ｐゴシック" charset="0"/>
                <a:sym typeface="Big Caslon" charset="0"/>
              </a:rPr>
              <a:t>’</a:t>
            </a:r>
            <a:r>
              <a:rPr lang="en-US" altLang="ja-JP" sz="2000" dirty="0">
                <a:solidFill>
                  <a:srgbClr val="404040"/>
                </a:solidFill>
                <a:latin typeface="Big Caslon" charset="0"/>
                <a:cs typeface="Big Caslon" charset="0"/>
                <a:sym typeface="Big Caslon" charset="0"/>
              </a:rPr>
              <a:t>re interested, contact Tami and </a:t>
            </a:r>
            <a:r>
              <a:rPr lang="en-US" altLang="ja-JP" sz="2000" dirty="0" err="1">
                <a:solidFill>
                  <a:srgbClr val="404040"/>
                </a:solidFill>
                <a:latin typeface="Big Caslon" charset="0"/>
                <a:cs typeface="Big Caslon" charset="0"/>
                <a:sym typeface="Big Caslon" charset="0"/>
              </a:rPr>
              <a:t>Sabi</a:t>
            </a:r>
            <a:r>
              <a:rPr lang="en-US" altLang="ja-JP" sz="2000" dirty="0">
                <a:solidFill>
                  <a:srgbClr val="404040"/>
                </a:solidFill>
                <a:latin typeface="Big Caslon" charset="0"/>
                <a:cs typeface="Big Caslon" charset="0"/>
                <a:sym typeface="Big Caslon" charset="0"/>
              </a:rPr>
              <a:t>, our current student liaison officers</a:t>
            </a:r>
          </a:p>
          <a:p>
            <a:pPr marL="39688" algn="ctr"/>
            <a:endParaRPr lang="en-US" sz="1800" dirty="0">
              <a:solidFill>
                <a:srgbClr val="0D0D0D"/>
              </a:solidFill>
              <a:latin typeface="Big Caslon" charset="0"/>
              <a:ea typeface="ＭＳ Ｐゴシック" charset="0"/>
              <a:cs typeface="ＭＳ Ｐゴシック" charset="0"/>
              <a:sym typeface="Big Caslon" charset="0"/>
            </a:endParaRPr>
          </a:p>
          <a:p>
            <a:pPr marL="39688" algn="ctr"/>
            <a:endParaRPr lang="en-US" sz="1800" dirty="0">
              <a:solidFill>
                <a:srgbClr val="404040"/>
              </a:solidFill>
              <a:latin typeface="Big Caslon" charset="0"/>
              <a:cs typeface="Big Caslon" charset="0"/>
              <a:sym typeface="Big Caslon" charset="0"/>
            </a:endParaRPr>
          </a:p>
          <a:p>
            <a:pPr marL="39688" algn="ctr"/>
            <a:r>
              <a:rPr lang="en-US" sz="1800" dirty="0">
                <a:solidFill>
                  <a:srgbClr val="0D0D0D"/>
                </a:solidFill>
                <a:latin typeface="Big Caslon" charset="0"/>
                <a:cs typeface="Big Caslon" charset="0"/>
                <a:sym typeface="Big Caslon" charset="0"/>
              </a:rPr>
              <a:t>studentliaison@birkbeckcounsellingassociation.org</a:t>
            </a:r>
            <a:r>
              <a:rPr lang="en-US" sz="1800" dirty="0">
                <a:solidFill>
                  <a:srgbClr val="262626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  <a:t/>
            </a:r>
            <a:br>
              <a:rPr lang="en-US" sz="1800" dirty="0">
                <a:solidFill>
                  <a:srgbClr val="262626"/>
                </a:solidFill>
                <a:latin typeface="Big Caslon" charset="0"/>
                <a:ea typeface="ヒラギノ明朝 ProN W3" charset="0"/>
                <a:cs typeface="ヒラギノ明朝 ProN W3" charset="0"/>
                <a:sym typeface="Big Caslon" charset="0"/>
              </a:rPr>
            </a:br>
            <a:endParaRPr lang="en-US" sz="1800" dirty="0">
              <a:solidFill>
                <a:srgbClr val="262626"/>
              </a:solidFill>
              <a:latin typeface="Big Caslon" charset="0"/>
              <a:ea typeface="ヒラギノ明朝 ProN W3" charset="0"/>
              <a:cs typeface="ヒラギノ明朝 ProN W3" charset="0"/>
              <a:sym typeface="Big Caslon" charset="0"/>
            </a:endParaRPr>
          </a:p>
        </p:txBody>
      </p:sp>
      <p:sp>
        <p:nvSpPr>
          <p:cNvPr id="56327" name="Rectangle 1"/>
          <p:cNvSpPr>
            <a:spLocks noChangeArrowheads="1"/>
          </p:cNvSpPr>
          <p:nvPr/>
        </p:nvSpPr>
        <p:spPr bwMode="auto">
          <a:xfrm>
            <a:off x="3132138" y="6021388"/>
            <a:ext cx="2774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9688" algn="ctr"/>
            <a:r>
              <a:rPr lang="en-US">
                <a:solidFill>
                  <a:srgbClr val="0D0D0D"/>
                </a:solidFill>
                <a:latin typeface="Big Caslon" charset="0"/>
                <a:ea typeface="ＭＳ Ｐゴシック" charset="0"/>
                <a:cs typeface="ＭＳ Ｐゴシック" charset="0"/>
                <a:sym typeface="Big Caslon" charset="0"/>
              </a:rPr>
              <a:t>www.birkbeckcounsellingassociation.org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1_Slip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lipstream">
      <a:majorFont>
        <a:latin typeface="Trebuchet MS Bold"/>
        <a:ea typeface="ヒラギノ角ゴ ProN W6"/>
        <a:cs typeface="ヒラギノ角ゴ ProN W6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634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634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Slipstrea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lipstrea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1634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5B7B1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lipstream">
      <a:majorFont>
        <a:latin typeface="Trebuchet MS Bold"/>
        <a:ea typeface="ヒラギノ角ゴ ProN W6"/>
        <a:cs typeface="ヒラギノ角ゴ ProN W6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634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634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_Slipstrea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lipstrea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1634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5B7B1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lipstream">
      <a:majorFont>
        <a:latin typeface="Trebuchet MS Bold"/>
        <a:ea typeface="ヒラギノ角ゴ ProN W6"/>
        <a:cs typeface="ヒラギノ角ゴ ProN W6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634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634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3_Slipstrea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Pages>0</Pages>
  <Words>309</Words>
  <Characters>0</Characters>
  <Application>Microsoft Macintosh PowerPoint</Application>
  <PresentationFormat>On-screen Show (4:3)</PresentationFormat>
  <Lines>0</Lines>
  <Paragraphs>94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ヒラギノ角ゴ ProN W3</vt:lpstr>
      <vt:lpstr>Trebuchet MS Bold</vt:lpstr>
      <vt:lpstr>ヒラギノ角ゴ ProN W6</vt:lpstr>
      <vt:lpstr>Georgia</vt:lpstr>
      <vt:lpstr>Trebuchet MS</vt:lpstr>
      <vt:lpstr>Calibri</vt:lpstr>
      <vt:lpstr>ＭＳ Ｐゴシック</vt:lpstr>
      <vt:lpstr>Arial Bold</vt:lpstr>
      <vt:lpstr>Big Caslon</vt:lpstr>
      <vt:lpstr>ヒラギノ明朝 ProN W3</vt:lpstr>
      <vt:lpstr>Wingdings</vt:lpstr>
      <vt:lpstr>1_Slipstream</vt:lpstr>
      <vt:lpstr>2_Slipstream</vt:lpstr>
      <vt:lpstr>3_Slipstream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Simon Betney</dc:creator>
  <cp:keywords/>
  <dc:description/>
  <cp:lastModifiedBy>Jacqui Szlachetko</cp:lastModifiedBy>
  <cp:revision>14</cp:revision>
  <cp:lastPrinted>2016-11-21T11:28:33Z</cp:lastPrinted>
  <dcterms:modified xsi:type="dcterms:W3CDTF">2017-05-12T17:30:59Z</dcterms:modified>
</cp:coreProperties>
</file>